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660"/>
  </p:normalViewPr>
  <p:slideViewPr>
    <p:cSldViewPr snapToGrid="0">
      <p:cViewPr varScale="1">
        <p:scale>
          <a:sx n="81" d="100"/>
          <a:sy n="81" d="100"/>
        </p:scale>
        <p:origin x="907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497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376362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394919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302681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267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09420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050559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504844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ca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255357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831989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891084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22D6DBE-AF03-41C2-9647-7BB830C9DFA7}" type="datetimeFigureOut">
              <a:rPr lang="ca-ES" smtClean="0"/>
              <a:t>14/7/2020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F85423B-6DD2-4AEF-857D-8D00F1D039E6}" type="slidenum">
              <a:rPr lang="ca-ES" smtClean="0"/>
              <a:t>‹Nº›</a:t>
            </a:fld>
            <a:endParaRPr lang="ca-E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8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015EE-34E1-4E64-BD46-DF5A6C7D8F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TRABAJO FIN DE GRADO</a:t>
            </a:r>
            <a:br>
              <a:rPr lang="es-ES" dirty="0"/>
            </a:br>
            <a:br>
              <a:rPr lang="es-ES" sz="2000" dirty="0"/>
            </a:br>
            <a:br>
              <a:rPr lang="es-ES" sz="3500" dirty="0"/>
            </a:br>
            <a:r>
              <a:rPr lang="es-ES" sz="3200" dirty="0"/>
              <a:t>ESTUDIO DEL EFECTO ISLA DE CALOR URBANA CON DATOS DE SATÉLITE (MODIS)</a:t>
            </a:r>
            <a:endParaRPr lang="ca-ES" sz="32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4B4F15D-56C9-4CB6-9601-DC2AA4D75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0" y="4455619"/>
            <a:ext cx="10055629" cy="1539827"/>
          </a:xfrm>
        </p:spPr>
        <p:txBody>
          <a:bodyPr>
            <a:normAutofit fontScale="92500" lnSpcReduction="20000"/>
          </a:bodyPr>
          <a:lstStyle/>
          <a:p>
            <a:r>
              <a:rPr lang="es-ES" dirty="0"/>
              <a:t>Autor: Javier porcel </a:t>
            </a:r>
            <a:r>
              <a:rPr lang="es-ES" dirty="0" err="1"/>
              <a:t>marí</a:t>
            </a:r>
            <a:endParaRPr lang="es-ES" dirty="0"/>
          </a:p>
          <a:p>
            <a:pPr lvl="0" fontAlgn="base"/>
            <a:r>
              <a:rPr lang="ca-ES" altLang="ca-ES" dirty="0"/>
              <a:t>Tutor/a (1): José A. </a:t>
            </a:r>
            <a:r>
              <a:rPr lang="ca-ES" altLang="ca-ES" dirty="0" err="1"/>
              <a:t>Sobrino</a:t>
            </a:r>
            <a:r>
              <a:rPr lang="ca-ES" altLang="ca-ES" dirty="0"/>
              <a:t> Rodríguez</a:t>
            </a:r>
          </a:p>
          <a:p>
            <a:pPr lvl="0" fontAlgn="base"/>
            <a:r>
              <a:rPr lang="ca-ES" altLang="ca-ES" dirty="0"/>
              <a:t>Tutor/a (2): Guillem Soria Barrés	             </a:t>
            </a:r>
            <a:r>
              <a:rPr lang="ca-ES" dirty="0" err="1"/>
              <a:t>Fecha</a:t>
            </a:r>
            <a:r>
              <a:rPr lang="ca-ES" dirty="0"/>
              <a:t>: </a:t>
            </a:r>
            <a:r>
              <a:rPr lang="ca-ES" dirty="0" err="1"/>
              <a:t>julio</a:t>
            </a:r>
            <a:r>
              <a:rPr lang="ca-ES" dirty="0"/>
              <a:t> del 2020 </a:t>
            </a:r>
            <a:r>
              <a:rPr lang="ca-ES" altLang="ca-ES" dirty="0"/>
              <a:t>		</a:t>
            </a:r>
          </a:p>
          <a:p>
            <a:endParaRPr lang="es-ES" dirty="0"/>
          </a:p>
          <a:p>
            <a:endParaRPr lang="ca-ES" dirty="0"/>
          </a:p>
          <a:p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522136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F6658B-AF58-45E9-99E2-68072DF7C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ED9663-9FCC-4382-BAF2-B1FABF880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Madrid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Mapas LST (leyenda en ⁰C):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3830BF1-03B4-4FA0-BA9D-36B1ED6E4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084" y="2618450"/>
            <a:ext cx="6888441" cy="297213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5419F4A-1A7B-4E9D-AFA4-46AB57E916A7}"/>
              </a:ext>
            </a:extLst>
          </p:cNvPr>
          <p:cNvSpPr txBox="1"/>
          <p:nvPr/>
        </p:nvSpPr>
        <p:spPr>
          <a:xfrm>
            <a:off x="2548084" y="5572224"/>
            <a:ext cx="3155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Figura 2. Mapa LST de Madrid con fecha 28/07/2004 a las 02:50 AM. </a:t>
            </a:r>
            <a:endParaRPr lang="ca-ES" sz="16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16B83F0-7416-4193-A558-30453BAD54D5}"/>
              </a:ext>
            </a:extLst>
          </p:cNvPr>
          <p:cNvSpPr txBox="1"/>
          <p:nvPr/>
        </p:nvSpPr>
        <p:spPr>
          <a:xfrm>
            <a:off x="6126480" y="5556688"/>
            <a:ext cx="3155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Figura 3. Mapa LST de Madrid con fecha 11/07/2019 a las 02:30 AM. </a:t>
            </a:r>
            <a:endParaRPr lang="ca-ES" sz="1600" dirty="0"/>
          </a:p>
        </p:txBody>
      </p:sp>
    </p:spTree>
    <p:extLst>
      <p:ext uri="{BB962C8B-B14F-4D97-AF65-F5344CB8AC3E}">
        <p14:creationId xmlns:p14="http://schemas.microsoft.com/office/powerpoint/2010/main" val="4187580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78D66-051C-4ADC-B236-93184AEC5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36D2B4-3BBF-47D5-A8B7-011DABFE4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Madrid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SUHI</a:t>
            </a:r>
            <a:endParaRPr lang="ca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BA9BDB2-D9FF-465F-BDDF-7BEB5B001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1161" y="2735105"/>
            <a:ext cx="7909678" cy="138778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15AB76C0-F844-4752-9AA8-ED0C7E3A283B}"/>
              </a:ext>
            </a:extLst>
          </p:cNvPr>
          <p:cNvSpPr txBox="1"/>
          <p:nvPr/>
        </p:nvSpPr>
        <p:spPr>
          <a:xfrm>
            <a:off x="2141161" y="4122894"/>
            <a:ext cx="79096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4. Valores numéricos del índice SUHI para Madrid.</a:t>
            </a:r>
            <a:endParaRPr lang="ca-ES" sz="1600" dirty="0"/>
          </a:p>
        </p:txBody>
      </p:sp>
    </p:spTree>
    <p:extLst>
      <p:ext uri="{BB962C8B-B14F-4D97-AF65-F5344CB8AC3E}">
        <p14:creationId xmlns:p14="http://schemas.microsoft.com/office/powerpoint/2010/main" val="3620125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D44593-056D-4C9C-B768-8285AF14A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F31F9D-8218-43C0-A08F-E746922A1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Madrid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SUHI (leyenda en ⁰C):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2A7E5EF-4395-4F6B-9B81-B6115B82E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122" y="2482196"/>
            <a:ext cx="7262715" cy="316181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3606792-D7AE-4A37-A3AE-96C7D22FAECD}"/>
              </a:ext>
            </a:extLst>
          </p:cNvPr>
          <p:cNvSpPr txBox="1"/>
          <p:nvPr/>
        </p:nvSpPr>
        <p:spPr>
          <a:xfrm>
            <a:off x="2495122" y="5644011"/>
            <a:ext cx="3155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Figura 4. Índice SUHI en Madrid respecto a la zona peri-urbana </a:t>
            </a:r>
            <a:r>
              <a:rPr lang="es-ES" sz="1400" dirty="0" err="1"/>
              <a:t>W</a:t>
            </a:r>
            <a:r>
              <a:rPr lang="es-ES" sz="1100" dirty="0" err="1"/>
              <a:t>p</a:t>
            </a:r>
            <a:r>
              <a:rPr lang="es-ES" sz="1400" dirty="0"/>
              <a:t> en el 2004.</a:t>
            </a:r>
            <a:endParaRPr lang="ca-ES" sz="14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EA801F4-60E5-4F09-833A-570F3415D8F9}"/>
              </a:ext>
            </a:extLst>
          </p:cNvPr>
          <p:cNvSpPr txBox="1"/>
          <p:nvPr/>
        </p:nvSpPr>
        <p:spPr>
          <a:xfrm>
            <a:off x="6096000" y="5644011"/>
            <a:ext cx="31551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Figura 5. Índice SUHI en Madrid respecto a la zona peri-urbana </a:t>
            </a:r>
            <a:r>
              <a:rPr lang="es-ES" sz="1400" dirty="0" err="1"/>
              <a:t>W</a:t>
            </a:r>
            <a:r>
              <a:rPr lang="es-ES" sz="1100" dirty="0" err="1"/>
              <a:t>p</a:t>
            </a:r>
            <a:r>
              <a:rPr lang="es-ES" sz="1400" dirty="0"/>
              <a:t> en el 2019.</a:t>
            </a:r>
            <a:endParaRPr lang="ca-ES" sz="1400" dirty="0"/>
          </a:p>
        </p:txBody>
      </p:sp>
    </p:spTree>
    <p:extLst>
      <p:ext uri="{BB962C8B-B14F-4D97-AF65-F5344CB8AC3E}">
        <p14:creationId xmlns:p14="http://schemas.microsoft.com/office/powerpoint/2010/main" val="2568932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00427B-E5C4-4FB3-92AE-29D3F674E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2CCD2E-63D8-43BF-8DD0-3D0226F11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Madrid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DI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AC29468-62F7-45C0-9424-9CE62494C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804" y="2764993"/>
            <a:ext cx="6786720" cy="132801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E637C48-2740-4279-ACB0-638F855D635F}"/>
              </a:ext>
            </a:extLst>
          </p:cNvPr>
          <p:cNvSpPr txBox="1"/>
          <p:nvPr/>
        </p:nvSpPr>
        <p:spPr>
          <a:xfrm>
            <a:off x="2611804" y="4093007"/>
            <a:ext cx="67867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5. Valores numéricos del índice DI en Madrid. </a:t>
            </a:r>
            <a:endParaRPr lang="ca-ES" sz="1600" dirty="0"/>
          </a:p>
        </p:txBody>
      </p:sp>
    </p:spTree>
    <p:extLst>
      <p:ext uri="{BB962C8B-B14F-4D97-AF65-F5344CB8AC3E}">
        <p14:creationId xmlns:p14="http://schemas.microsoft.com/office/powerpoint/2010/main" val="2152871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B6A291-8DC8-45FA-A6AB-2C6D11408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9F611E-2547-406D-A82B-F9792D59D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Madrid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DI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D1E0AB3-10C4-426A-8BEF-AFEAFF0CA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083" y="2362651"/>
            <a:ext cx="7038794" cy="298952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E7BE676-1D90-486B-B3DE-963279C3FEBA}"/>
              </a:ext>
            </a:extLst>
          </p:cNvPr>
          <p:cNvSpPr txBox="1"/>
          <p:nvPr/>
        </p:nvSpPr>
        <p:spPr>
          <a:xfrm>
            <a:off x="2607083" y="5352176"/>
            <a:ext cx="3369511" cy="301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60" dirty="0"/>
              <a:t>Figura 6. Índice DI en Madrid en el año 2004.</a:t>
            </a:r>
            <a:endParaRPr lang="ca-ES" sz="136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FE7A1F-4574-4F5D-8EFF-99CA4EE1AD0C}"/>
              </a:ext>
            </a:extLst>
          </p:cNvPr>
          <p:cNvSpPr txBox="1"/>
          <p:nvPr/>
        </p:nvSpPr>
        <p:spPr>
          <a:xfrm>
            <a:off x="6215408" y="5352176"/>
            <a:ext cx="3369511" cy="301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60" dirty="0"/>
              <a:t>Figura 7. Índice DI en Madrid en el año 2019.</a:t>
            </a:r>
            <a:endParaRPr lang="ca-ES" sz="1360" dirty="0"/>
          </a:p>
        </p:txBody>
      </p:sp>
    </p:spTree>
    <p:extLst>
      <p:ext uri="{BB962C8B-B14F-4D97-AF65-F5344CB8AC3E}">
        <p14:creationId xmlns:p14="http://schemas.microsoft.com/office/powerpoint/2010/main" val="4219157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B0E723-2004-46B9-8BA5-479C01046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64851E-C00A-4759-8D99-A94F55347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Valencia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Características propias: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D402915-393B-4698-AF84-11730A030329}"/>
              </a:ext>
            </a:extLst>
          </p:cNvPr>
          <p:cNvSpPr txBox="1"/>
          <p:nvPr/>
        </p:nvSpPr>
        <p:spPr>
          <a:xfrm>
            <a:off x="2636087" y="3479942"/>
            <a:ext cx="6919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6. Características geográficas de Valencia.</a:t>
            </a:r>
            <a:endParaRPr lang="ca-ES" sz="16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285FBE2-A0E9-48CF-A5A6-5E761D264733}"/>
              </a:ext>
            </a:extLst>
          </p:cNvPr>
          <p:cNvSpPr txBox="1"/>
          <p:nvPr/>
        </p:nvSpPr>
        <p:spPr>
          <a:xfrm>
            <a:off x="2636087" y="4949872"/>
            <a:ext cx="6919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7. Características demográficas de Valencia.</a:t>
            </a:r>
            <a:endParaRPr lang="ca-ES" sz="16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51C0E09-64C3-4886-BEF7-CD37BD2B2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471" y="2864364"/>
            <a:ext cx="6955402" cy="61557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40C8131-50B8-4C6F-913B-1ABD8CAA2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471" y="4163664"/>
            <a:ext cx="6955402" cy="78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44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F6658B-AF58-45E9-99E2-68072DF7C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ED9663-9FCC-4382-BAF2-B1FABF880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Valencia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Mapas LST (leyenda en ⁰C):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5419F4A-1A7B-4E9D-AFA4-46AB57E916A7}"/>
              </a:ext>
            </a:extLst>
          </p:cNvPr>
          <p:cNvSpPr txBox="1"/>
          <p:nvPr/>
        </p:nvSpPr>
        <p:spPr>
          <a:xfrm>
            <a:off x="2548084" y="5572224"/>
            <a:ext cx="3155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Figura 8. Mapa LST de Valencia con fecha 27/07/2004 a las 01:25 AM. </a:t>
            </a:r>
            <a:endParaRPr lang="ca-ES" sz="16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16B83F0-7416-4193-A558-30453BAD54D5}"/>
              </a:ext>
            </a:extLst>
          </p:cNvPr>
          <p:cNvSpPr txBox="1"/>
          <p:nvPr/>
        </p:nvSpPr>
        <p:spPr>
          <a:xfrm>
            <a:off x="6126480" y="5556688"/>
            <a:ext cx="3155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Figura 9. Mapa LST de Valencia con fecha 11/07/2019 a las 02:30 AM. </a:t>
            </a:r>
            <a:endParaRPr lang="ca-ES" sz="16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F478A10-A930-4EB2-80B7-BDCDB7FFA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085" y="2491317"/>
            <a:ext cx="6733528" cy="308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17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78D66-051C-4ADC-B236-93184AEC5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36D2B4-3BBF-47D5-A8B7-011DABFE4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Valencia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SUHI</a:t>
            </a:r>
            <a:endParaRPr lang="ca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5AB76C0-F844-4752-9AA8-ED0C7E3A283B}"/>
              </a:ext>
            </a:extLst>
          </p:cNvPr>
          <p:cNvSpPr txBox="1"/>
          <p:nvPr/>
        </p:nvSpPr>
        <p:spPr>
          <a:xfrm>
            <a:off x="2141161" y="4122894"/>
            <a:ext cx="79096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8. Valores numéricos del índice SUHI para Valencia.</a:t>
            </a:r>
            <a:endParaRPr lang="ca-ES" sz="16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826EEA7-616D-4CC5-A371-902444A8C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1161" y="2735106"/>
            <a:ext cx="7895291" cy="138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6851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D44593-056D-4C9C-B768-8285AF14A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F31F9D-8218-43C0-A08F-E746922A1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Valencia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SUHI (leyenda en ⁰C):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3606792-D7AE-4A37-A3AE-96C7D22FAECD}"/>
              </a:ext>
            </a:extLst>
          </p:cNvPr>
          <p:cNvSpPr txBox="1"/>
          <p:nvPr/>
        </p:nvSpPr>
        <p:spPr>
          <a:xfrm>
            <a:off x="2495122" y="5644011"/>
            <a:ext cx="3155132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360" dirty="0"/>
              <a:t>Figura 10. Índice SUHI en Valencia respecto a la zona peri-urbana </a:t>
            </a:r>
            <a:r>
              <a:rPr lang="es-ES" sz="1360" dirty="0" err="1"/>
              <a:t>Wp</a:t>
            </a:r>
            <a:r>
              <a:rPr lang="es-ES" sz="1360" dirty="0"/>
              <a:t> en el 2004.</a:t>
            </a:r>
            <a:endParaRPr lang="ca-ES" sz="136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EA801F4-60E5-4F09-833A-570F3415D8F9}"/>
              </a:ext>
            </a:extLst>
          </p:cNvPr>
          <p:cNvSpPr txBox="1"/>
          <p:nvPr/>
        </p:nvSpPr>
        <p:spPr>
          <a:xfrm>
            <a:off x="6096000" y="5644011"/>
            <a:ext cx="3155132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360" dirty="0"/>
              <a:t>Figura 11. Índice SUHI en Valencia respecto a la zona peri-urbana </a:t>
            </a:r>
            <a:r>
              <a:rPr lang="es-ES" sz="1360" dirty="0" err="1"/>
              <a:t>Wp</a:t>
            </a:r>
            <a:r>
              <a:rPr lang="es-ES" sz="1360" dirty="0"/>
              <a:t> en el 2019.</a:t>
            </a:r>
            <a:endParaRPr lang="ca-ES" sz="136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EF254A4-7CDC-4249-A8AC-D1BE33DEC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407" y="2507449"/>
            <a:ext cx="6749725" cy="313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6943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00427B-E5C4-4FB3-92AE-29D3F674E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2CCD2E-63D8-43BF-8DD0-3D0226F11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Valencia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DI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E637C48-2740-4279-ACB0-638F855D635F}"/>
              </a:ext>
            </a:extLst>
          </p:cNvPr>
          <p:cNvSpPr txBox="1"/>
          <p:nvPr/>
        </p:nvSpPr>
        <p:spPr>
          <a:xfrm>
            <a:off x="2611804" y="4093007"/>
            <a:ext cx="67867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9. Valores numéricos del índice DI en Valencia. </a:t>
            </a:r>
            <a:endParaRPr lang="ca-ES" sz="1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E554B78-8BB2-48EC-9E6F-2985BF4CE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804" y="2661626"/>
            <a:ext cx="6786720" cy="143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85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73B7F0-BE89-4D11-8B93-640D1D6F4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Índice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FBA59E-711A-4C74-9AA3-C1A6A8326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ca-ES" dirty="0" err="1"/>
              <a:t>Introducción</a:t>
            </a:r>
            <a:r>
              <a:rPr lang="ca-ES" dirty="0"/>
              <a:t>.</a:t>
            </a:r>
          </a:p>
          <a:p>
            <a:pPr marL="457200" indent="-457200">
              <a:buAutoNum type="arabicPeriod"/>
            </a:pPr>
            <a:r>
              <a:rPr lang="ca-ES" dirty="0" err="1"/>
              <a:t>Metodología</a:t>
            </a:r>
            <a:r>
              <a:rPr lang="ca-ES" dirty="0"/>
              <a:t> experimental.</a:t>
            </a:r>
          </a:p>
          <a:p>
            <a:pPr marL="457200" indent="-457200">
              <a:buAutoNum type="arabicPeriod"/>
            </a:pPr>
            <a:r>
              <a:rPr lang="ca-ES" dirty="0" err="1"/>
              <a:t>Resultados</a:t>
            </a:r>
            <a:r>
              <a:rPr lang="ca-ES" dirty="0"/>
              <a:t> y </a:t>
            </a:r>
            <a:r>
              <a:rPr lang="ca-ES" dirty="0" err="1"/>
              <a:t>discusión</a:t>
            </a:r>
            <a:r>
              <a:rPr lang="ca-ES" dirty="0"/>
              <a:t>.</a:t>
            </a:r>
          </a:p>
          <a:p>
            <a:pPr marL="457200" indent="-457200">
              <a:buAutoNum type="arabicPeriod"/>
            </a:pPr>
            <a:r>
              <a:rPr lang="ca-ES" dirty="0"/>
              <a:t>Conclusions (in </a:t>
            </a:r>
            <a:r>
              <a:rPr lang="ca-ES" dirty="0" err="1"/>
              <a:t>English</a:t>
            </a:r>
            <a:r>
              <a:rPr lang="ca-ES" dirty="0"/>
              <a:t>).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613282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B6A291-8DC8-45FA-A6AB-2C6D11408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9F611E-2547-406D-A82B-F9792D59D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Valencia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DI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E7BE676-1D90-486B-B3DE-963279C3FEBA}"/>
              </a:ext>
            </a:extLst>
          </p:cNvPr>
          <p:cNvSpPr txBox="1"/>
          <p:nvPr/>
        </p:nvSpPr>
        <p:spPr>
          <a:xfrm>
            <a:off x="2607083" y="5352176"/>
            <a:ext cx="33695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Figura 12. Índice DI en Valencia en el año 2004.</a:t>
            </a:r>
            <a:endParaRPr lang="ca-ES" sz="14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FE7A1F-4574-4F5D-8EFF-99CA4EE1AD0C}"/>
              </a:ext>
            </a:extLst>
          </p:cNvPr>
          <p:cNvSpPr txBox="1"/>
          <p:nvPr/>
        </p:nvSpPr>
        <p:spPr>
          <a:xfrm>
            <a:off x="6215408" y="5352176"/>
            <a:ext cx="33695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Figura 13. Índice DI en Valencia en el año 2019.</a:t>
            </a:r>
            <a:endParaRPr lang="ca-ES" sz="14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3D768AC-0A2F-4FD0-9B93-32A288D9D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080" y="2271861"/>
            <a:ext cx="6684355" cy="308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6330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B0E723-2004-46B9-8BA5-479C01046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64851E-C00A-4759-8D99-A94F55347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Zaragoza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Características propias: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D402915-393B-4698-AF84-11730A030329}"/>
              </a:ext>
            </a:extLst>
          </p:cNvPr>
          <p:cNvSpPr txBox="1"/>
          <p:nvPr/>
        </p:nvSpPr>
        <p:spPr>
          <a:xfrm>
            <a:off x="2636087" y="3479942"/>
            <a:ext cx="6919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10. Características geográficas de Zaragoza.</a:t>
            </a:r>
            <a:endParaRPr lang="ca-ES" sz="16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285FBE2-A0E9-48CF-A5A6-5E761D264733}"/>
              </a:ext>
            </a:extLst>
          </p:cNvPr>
          <p:cNvSpPr txBox="1"/>
          <p:nvPr/>
        </p:nvSpPr>
        <p:spPr>
          <a:xfrm>
            <a:off x="2636087" y="4949872"/>
            <a:ext cx="6919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11. Características demográficas de Zaragoza.</a:t>
            </a:r>
            <a:endParaRPr lang="ca-ES" sz="16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9EB85AD-7C61-402A-AB73-2674300EB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087" y="2865658"/>
            <a:ext cx="6919826" cy="61298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B4CB65C6-D7F0-46DC-80C6-1A366E5C1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086" y="4173285"/>
            <a:ext cx="6919827" cy="77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008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F6658B-AF58-45E9-99E2-68072DF7C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ED9663-9FCC-4382-BAF2-B1FABF880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Zaragoza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Mapas LST (leyenda en ⁰C):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5419F4A-1A7B-4E9D-AFA4-46AB57E916A7}"/>
              </a:ext>
            </a:extLst>
          </p:cNvPr>
          <p:cNvSpPr txBox="1"/>
          <p:nvPr/>
        </p:nvSpPr>
        <p:spPr>
          <a:xfrm>
            <a:off x="2548084" y="5572224"/>
            <a:ext cx="31551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500" dirty="0"/>
              <a:t>Figura 14. Mapa LST de Zaragoza con fecha 28/07/2004 a las 02:10 AM. </a:t>
            </a:r>
            <a:endParaRPr lang="ca-ES" sz="15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16B83F0-7416-4193-A558-30453BAD54D5}"/>
              </a:ext>
            </a:extLst>
          </p:cNvPr>
          <p:cNvSpPr txBox="1"/>
          <p:nvPr/>
        </p:nvSpPr>
        <p:spPr>
          <a:xfrm>
            <a:off x="6126480" y="5556688"/>
            <a:ext cx="31551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500" dirty="0"/>
              <a:t>Figura 15. Mapa LST de Zaragoza con fecha 11/07/2019 a las 02:30 AM. </a:t>
            </a:r>
            <a:endParaRPr lang="ca-ES" sz="15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17B34C7-3C6F-441F-9542-94E49CB5B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085" y="2599974"/>
            <a:ext cx="6733528" cy="297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057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78D66-051C-4ADC-B236-93184AEC5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36D2B4-3BBF-47D5-A8B7-011DABFE4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Zaragoza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SUHI</a:t>
            </a:r>
            <a:endParaRPr lang="ca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5AB76C0-F844-4752-9AA8-ED0C7E3A283B}"/>
              </a:ext>
            </a:extLst>
          </p:cNvPr>
          <p:cNvSpPr txBox="1"/>
          <p:nvPr/>
        </p:nvSpPr>
        <p:spPr>
          <a:xfrm>
            <a:off x="2141161" y="4122894"/>
            <a:ext cx="79096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12. Valores numéricos del índice SUHI para Zaragoza.</a:t>
            </a:r>
            <a:endParaRPr lang="ca-ES" sz="16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6CDB86F-7FD5-4B15-9827-5B52E2A8C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1161" y="2745033"/>
            <a:ext cx="7872465" cy="137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10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D44593-056D-4C9C-B768-8285AF14A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F31F9D-8218-43C0-A08F-E746922A1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Zaragoza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SUHI (leyenda en ⁰C):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3606792-D7AE-4A37-A3AE-96C7D22FAECD}"/>
              </a:ext>
            </a:extLst>
          </p:cNvPr>
          <p:cNvSpPr txBox="1"/>
          <p:nvPr/>
        </p:nvSpPr>
        <p:spPr>
          <a:xfrm>
            <a:off x="2495122" y="5644011"/>
            <a:ext cx="31551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400" dirty="0"/>
              <a:t>Figura 16. Índice SUHI en Zaragoza respecto a la zona peri-urbana </a:t>
            </a:r>
            <a:r>
              <a:rPr lang="es-ES" sz="1400" dirty="0" err="1"/>
              <a:t>W</a:t>
            </a:r>
            <a:r>
              <a:rPr lang="es-ES" sz="1100" dirty="0" err="1"/>
              <a:t>p</a:t>
            </a:r>
            <a:r>
              <a:rPr lang="es-ES" sz="1400" dirty="0"/>
              <a:t> en el 2004.</a:t>
            </a:r>
            <a:endParaRPr lang="ca-ES" sz="14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EA801F4-60E5-4F09-833A-570F3415D8F9}"/>
              </a:ext>
            </a:extLst>
          </p:cNvPr>
          <p:cNvSpPr txBox="1"/>
          <p:nvPr/>
        </p:nvSpPr>
        <p:spPr>
          <a:xfrm>
            <a:off x="6096000" y="5644011"/>
            <a:ext cx="31551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400" dirty="0"/>
              <a:t>Figura 17. Índice SUHI en Zaragoza respecto a la zona peri-urbana </a:t>
            </a:r>
            <a:r>
              <a:rPr lang="es-ES" sz="1400" dirty="0" err="1"/>
              <a:t>W</a:t>
            </a:r>
            <a:r>
              <a:rPr lang="es-ES" sz="1100" dirty="0" err="1"/>
              <a:t>p</a:t>
            </a:r>
            <a:r>
              <a:rPr lang="es-ES" sz="1400" dirty="0"/>
              <a:t> en el 2019.</a:t>
            </a:r>
            <a:endParaRPr lang="ca-ES" sz="14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3EDCE9F-B7CB-4809-B973-9ED690D13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123" y="2524831"/>
            <a:ext cx="6756010" cy="311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6891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00427B-E5C4-4FB3-92AE-29D3F674E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2CCD2E-63D8-43BF-8DD0-3D0226F11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Zaragoza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DI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E637C48-2740-4279-ACB0-638F855D635F}"/>
              </a:ext>
            </a:extLst>
          </p:cNvPr>
          <p:cNvSpPr txBox="1"/>
          <p:nvPr/>
        </p:nvSpPr>
        <p:spPr>
          <a:xfrm>
            <a:off x="2611804" y="4093007"/>
            <a:ext cx="67867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13. Valores numéricos del índice DI en Zaragoza. </a:t>
            </a:r>
            <a:endParaRPr lang="ca-ES" sz="16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A97FC06-E671-4CCE-AC8B-DE22A7AAD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804" y="2793748"/>
            <a:ext cx="6786720" cy="129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6226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B6A291-8DC8-45FA-A6AB-2C6D11408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9F611E-2547-406D-A82B-F9792D59D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Zaragoza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Índice DI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E7BE676-1D90-486B-B3DE-963279C3FEBA}"/>
              </a:ext>
            </a:extLst>
          </p:cNvPr>
          <p:cNvSpPr txBox="1"/>
          <p:nvPr/>
        </p:nvSpPr>
        <p:spPr>
          <a:xfrm>
            <a:off x="2607083" y="5352176"/>
            <a:ext cx="3488917" cy="510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60" dirty="0"/>
              <a:t>Figura 18. Índice DI en Zaragoza en el año 2004.</a:t>
            </a:r>
            <a:endParaRPr lang="ca-ES" sz="136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FE7A1F-4574-4F5D-8EFF-99CA4EE1AD0C}"/>
              </a:ext>
            </a:extLst>
          </p:cNvPr>
          <p:cNvSpPr txBox="1"/>
          <p:nvPr/>
        </p:nvSpPr>
        <p:spPr>
          <a:xfrm>
            <a:off x="6215408" y="5352176"/>
            <a:ext cx="3369511" cy="510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360" dirty="0"/>
              <a:t>Figura 19. Índice DI en Zaragoza en el año 2019.</a:t>
            </a:r>
            <a:endParaRPr lang="ca-ES" sz="136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418AC98-B709-4668-AA33-C8BE5DF8D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277" y="2384981"/>
            <a:ext cx="6605721" cy="296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7110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C74691-79B7-4E70-9D53-AB219FB73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002ADB-49B9-49A1-BF2B-4E7F57A92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328" y="1754547"/>
            <a:ext cx="7027344" cy="458026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2008FAD-4868-474C-9A0D-5F377975B3A0}"/>
              </a:ext>
            </a:extLst>
          </p:cNvPr>
          <p:cNvSpPr txBox="1"/>
          <p:nvPr/>
        </p:nvSpPr>
        <p:spPr>
          <a:xfrm>
            <a:off x="9704522" y="5411482"/>
            <a:ext cx="17059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/>
              <a:t>Tabla 14. Comparativa del efecto SUHI.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76742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2E9D95-4460-4F20-847F-72AD23B2E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4. </a:t>
            </a:r>
            <a:r>
              <a:rPr lang="es-ES" dirty="0" err="1"/>
              <a:t>Conclusions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478A38-4EEE-4BAB-894C-D9AABC250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academic</a:t>
            </a:r>
            <a:r>
              <a:rPr lang="es-ES" dirty="0"/>
              <a:t> </a:t>
            </a:r>
            <a:r>
              <a:rPr lang="es-ES" dirty="0" err="1"/>
              <a:t>work</a:t>
            </a:r>
            <a:r>
              <a:rPr lang="es-ES" dirty="0"/>
              <a:t> has </a:t>
            </a:r>
            <a:r>
              <a:rPr lang="es-ES" dirty="0" err="1"/>
              <a:t>reached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principle</a:t>
            </a:r>
            <a:r>
              <a:rPr lang="es-ES" dirty="0"/>
              <a:t> </a:t>
            </a:r>
            <a:r>
              <a:rPr lang="es-ES" dirty="0" err="1"/>
              <a:t>aim</a:t>
            </a:r>
            <a:r>
              <a:rPr lang="es-ES" dirty="0"/>
              <a:t>: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analyze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SUHI </a:t>
            </a:r>
            <a:r>
              <a:rPr lang="es-ES" dirty="0" err="1"/>
              <a:t>effect</a:t>
            </a:r>
            <a:r>
              <a:rPr lang="es-ES" dirty="0"/>
              <a:t> in </a:t>
            </a:r>
            <a:r>
              <a:rPr lang="es-ES" dirty="0" err="1"/>
              <a:t>each</a:t>
            </a:r>
            <a:r>
              <a:rPr lang="es-ES" dirty="0"/>
              <a:t>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selected</a:t>
            </a:r>
            <a:r>
              <a:rPr lang="es-ES" dirty="0"/>
              <a:t> </a:t>
            </a:r>
            <a:r>
              <a:rPr lang="es-ES" dirty="0" err="1"/>
              <a:t>Spanish</a:t>
            </a:r>
            <a:r>
              <a:rPr lang="es-ES" dirty="0"/>
              <a:t> </a:t>
            </a:r>
            <a:r>
              <a:rPr lang="es-ES" dirty="0" err="1"/>
              <a:t>cities</a:t>
            </a:r>
            <a:r>
              <a:rPr lang="es-ES" dirty="0"/>
              <a:t> and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proven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all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them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increased</a:t>
            </a:r>
            <a:r>
              <a:rPr lang="es-ES" dirty="0"/>
              <a:t> </a:t>
            </a:r>
            <a:r>
              <a:rPr lang="es-ES" dirty="0" err="1"/>
              <a:t>its</a:t>
            </a:r>
            <a:r>
              <a:rPr lang="es-ES" dirty="0"/>
              <a:t> </a:t>
            </a:r>
            <a:r>
              <a:rPr lang="es-ES" dirty="0" err="1"/>
              <a:t>effect</a:t>
            </a:r>
            <a:r>
              <a:rPr lang="es-E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s-ES" dirty="0"/>
          </a:p>
          <a:p>
            <a:pPr marL="0" indent="0" algn="just">
              <a:buNone/>
            </a:pPr>
            <a:endParaRPr lang="es-E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ES" dirty="0"/>
              <a:t> </a:t>
            </a:r>
            <a:r>
              <a:rPr lang="es-ES" dirty="0" err="1"/>
              <a:t>Also</a:t>
            </a:r>
            <a:r>
              <a:rPr lang="es-ES" dirty="0"/>
              <a:t>, </a:t>
            </a:r>
            <a:r>
              <a:rPr lang="en-US" dirty="0"/>
              <a:t>we have observed how some characteristics increase the effect, such as increasing the building density, meanwhile others soften it, such as being near the sea.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Finally, it is appropriate to comment that a possible improvement would be to consider the real shape of the city, without approximating it to a circle, in order to get more accurate data.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549064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246033-B273-426A-8A63-62C7C294E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1. Introducción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3C6B57-088F-41A2-8B55-A1D7B85DF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s-ES" dirty="0"/>
              <a:t> Objetivo principal: analizar el impacto del efecto isla de calor en tres ciudades españolas (Madrid, Valencia y Zaragoza) durante dos periodos de isla de calor para observar su evolución temporal entre el año 2004 y 2019.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s-ES" dirty="0"/>
          </a:p>
          <a:p>
            <a:pPr algn="just">
              <a:buFont typeface="Arial" panose="020B0604020202020204" pitchFamily="34" charset="0"/>
              <a:buChar char="•"/>
            </a:pPr>
            <a:endParaRPr lang="es-E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ES" dirty="0"/>
              <a:t> El efecto isla de calor (también llamado efecto SUHI de Surface Urban </a:t>
            </a:r>
            <a:r>
              <a:rPr lang="es-ES" dirty="0" err="1"/>
              <a:t>Heat</a:t>
            </a:r>
            <a:r>
              <a:rPr lang="es-ES" dirty="0"/>
              <a:t> Island si se estima a partir de datos de satélite o UHI si se estima a partir de medidas de la temperatura del aire) consiste en la absorción y retención del calor por parte del entorno urbano lo que desemboca en un impacto </a:t>
            </a:r>
            <a:r>
              <a:rPr lang="es-ES" dirty="0" err="1"/>
              <a:t>mediambiental</a:t>
            </a:r>
            <a:r>
              <a:rPr lang="es-ES" dirty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s-ES" dirty="0"/>
          </a:p>
          <a:p>
            <a:pPr algn="just">
              <a:buFont typeface="Arial" panose="020B0604020202020204" pitchFamily="34" charset="0"/>
              <a:buChar char="•"/>
            </a:pPr>
            <a:endParaRPr lang="es-E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ES" dirty="0"/>
              <a:t> Imágenes seleccionadas provenientes del producto MYD21 del sensor MODIS a bordo del satélite AQUA.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187443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13F938-F01E-4701-8F3A-E5B19512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 Metodología experimental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4BF4F1-CA2B-4C66-ABAA-54984DE68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Características propias tanto geográficas como demográficas.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Coordenadas geográficas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Altitud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Superficie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Población total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Densidad de población</a:t>
            </a:r>
            <a:endParaRPr lang="ca-ES" dirty="0"/>
          </a:p>
          <a:p>
            <a:pPr marL="0" indent="0">
              <a:buNone/>
            </a:pP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Mapas LST o de temperaturas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Primer evidencia visual del efecto SUHI.</a:t>
            </a:r>
            <a:endParaRPr lang="ca-ES" dirty="0"/>
          </a:p>
          <a:p>
            <a:pPr>
              <a:buFont typeface="Arial" panose="020B0604020202020204" pitchFamily="34" charset="0"/>
              <a:buChar char="•"/>
            </a:pPr>
            <a:endParaRPr lang="ca-ES" dirty="0"/>
          </a:p>
          <a:p>
            <a:pPr>
              <a:buFont typeface="Arial" panose="020B0604020202020204" pitchFamily="34" charset="0"/>
              <a:buChar char="•"/>
            </a:pPr>
            <a:endParaRPr lang="ca-ES" dirty="0"/>
          </a:p>
          <a:p>
            <a:pPr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51075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966958-6F66-46BE-98FD-5F8B52D74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 Metodología experimental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580AC83-6260-4591-BBD3-812F7BA00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Índice SUHI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Utilidad: mide el efecto isla de calor urbano.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Expresiones matemáticas (Sobrino and </a:t>
            </a:r>
            <a:r>
              <a:rPr lang="es-ES" dirty="0" err="1"/>
              <a:t>Irakulis</a:t>
            </a:r>
            <a:r>
              <a:rPr lang="es-ES" dirty="0"/>
              <a:t>, 2020):</a:t>
            </a:r>
          </a:p>
          <a:p>
            <a:pPr>
              <a:buFont typeface="Arial" panose="020B0604020202020204" pitchFamily="34" charset="0"/>
              <a:buChar char="•"/>
            </a:pPr>
            <a:endParaRPr lang="ca-ES" dirty="0"/>
          </a:p>
          <a:p>
            <a:pPr>
              <a:buFont typeface="Arial" panose="020B0604020202020204" pitchFamily="34" charset="0"/>
              <a:buChar char="•"/>
            </a:pPr>
            <a:endParaRPr lang="ca-ES" dirty="0"/>
          </a:p>
          <a:p>
            <a:pPr>
              <a:buFont typeface="Arial" panose="020B0604020202020204" pitchFamily="34" charset="0"/>
              <a:buChar char="•"/>
            </a:pPr>
            <a:endParaRPr lang="ca-ES" dirty="0"/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ED10CA9-3F1F-471C-BB6F-6D7EE1347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590" y="3046625"/>
            <a:ext cx="5091956" cy="38237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C112128-2C60-4FE5-B781-43A680D24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590" y="4083496"/>
            <a:ext cx="5116544" cy="38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80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D3A7FD-8BF5-4E56-B0F6-90D0D73B6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 Metodología experimental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C7D092-A251-42C9-A4AD-20C986F42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Índice SUHI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Definir zonas (Sobrino and </a:t>
            </a:r>
            <a:r>
              <a:rPr lang="es-ES" dirty="0" err="1"/>
              <a:t>Irakulis</a:t>
            </a:r>
            <a:r>
              <a:rPr lang="es-ES" dirty="0"/>
              <a:t>, 2020):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B4D4415-3B68-424F-9DCE-9F684965D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778854"/>
            <a:ext cx="4653351" cy="196716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6271DFA-6A73-4478-8B3C-1E9D10B6D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0101" y="2264023"/>
            <a:ext cx="3190673" cy="271365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979B087-5AFF-4DEE-861A-7BC5056CF2FA}"/>
              </a:ext>
            </a:extLst>
          </p:cNvPr>
          <p:cNvSpPr txBox="1"/>
          <p:nvPr/>
        </p:nvSpPr>
        <p:spPr>
          <a:xfrm>
            <a:off x="7140101" y="4977681"/>
            <a:ext cx="3190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Figura 1. Delimitación de zonas para Valencia.</a:t>
            </a:r>
            <a:endParaRPr lang="ca-ES" sz="1600" dirty="0"/>
          </a:p>
        </p:txBody>
      </p:sp>
    </p:spTree>
    <p:extLst>
      <p:ext uri="{BB962C8B-B14F-4D97-AF65-F5344CB8AC3E}">
        <p14:creationId xmlns:p14="http://schemas.microsoft.com/office/powerpoint/2010/main" val="2803394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6E2B45-A843-42E9-B5E4-CBBB48D5E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 Metodología experimental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B9A404-F8F4-4C40-9ABB-C06F6E133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Índice DI o de confortabilidad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Utilidad: indica el grado de bienestar térmico y comodidad.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Expresión matemática (Sobrino and </a:t>
            </a:r>
            <a:r>
              <a:rPr lang="es-ES" dirty="0" err="1"/>
              <a:t>Irakulis</a:t>
            </a:r>
            <a:r>
              <a:rPr lang="es-ES" dirty="0"/>
              <a:t>, 2020):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D5D65B-D1BC-46D9-9EEC-19655830A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351" y="3783668"/>
            <a:ext cx="6153298" cy="37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023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99D21-9B52-4C61-ABEE-D3C8F01DE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 Metodología experimental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91E9D7-6E1A-41B6-863E-0BB3C90C1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Índice DI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Categorías: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A2CCBC5-D2A8-41ED-B019-D619D2282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8579" y="2242940"/>
            <a:ext cx="5982043" cy="345472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D182998-539B-48CE-8CC9-B04776C4AE07}"/>
              </a:ext>
            </a:extLst>
          </p:cNvPr>
          <p:cNvSpPr txBox="1"/>
          <p:nvPr/>
        </p:nvSpPr>
        <p:spPr>
          <a:xfrm>
            <a:off x="2888579" y="5697665"/>
            <a:ext cx="5982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1. Categorías del índice DI.</a:t>
            </a:r>
            <a:endParaRPr lang="ca-ES" sz="1600" dirty="0"/>
          </a:p>
        </p:txBody>
      </p:sp>
    </p:spTree>
    <p:extLst>
      <p:ext uri="{BB962C8B-B14F-4D97-AF65-F5344CB8AC3E}">
        <p14:creationId xmlns:p14="http://schemas.microsoft.com/office/powerpoint/2010/main" val="2777468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B0E723-2004-46B9-8BA5-479C01046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Resultados y discusión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64851E-C00A-4759-8D99-A94F55347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 Madrid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dirty="0"/>
              <a:t>Características propias: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es-ES" dirty="0"/>
          </a:p>
          <a:p>
            <a:pPr lvl="1">
              <a:buFont typeface="Arial" panose="020B0604020202020204" pitchFamily="34" charset="0"/>
              <a:buChar char="•"/>
            </a:pPr>
            <a:endParaRPr lang="ca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531A645-BA4A-4673-AB14-27767ACFF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087" y="2864364"/>
            <a:ext cx="6980786" cy="61557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0739043-EEB1-4DE9-B45E-ACC5A3FA2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087" y="4152049"/>
            <a:ext cx="6980786" cy="73714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D402915-393B-4698-AF84-11730A030329}"/>
              </a:ext>
            </a:extLst>
          </p:cNvPr>
          <p:cNvSpPr txBox="1"/>
          <p:nvPr/>
        </p:nvSpPr>
        <p:spPr>
          <a:xfrm>
            <a:off x="2636087" y="3479942"/>
            <a:ext cx="6919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2. Características geográficas de Madrid.</a:t>
            </a:r>
            <a:endParaRPr lang="ca-ES" sz="16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285FBE2-A0E9-48CF-A5A6-5E761D264733}"/>
              </a:ext>
            </a:extLst>
          </p:cNvPr>
          <p:cNvSpPr txBox="1"/>
          <p:nvPr/>
        </p:nvSpPr>
        <p:spPr>
          <a:xfrm>
            <a:off x="2636087" y="4949872"/>
            <a:ext cx="69198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Tabla 3. Características demográficas de Madrid.</a:t>
            </a:r>
            <a:endParaRPr lang="ca-ES" sz="1600" dirty="0"/>
          </a:p>
        </p:txBody>
      </p:sp>
    </p:spTree>
    <p:extLst>
      <p:ext uri="{BB962C8B-B14F-4D97-AF65-F5344CB8AC3E}">
        <p14:creationId xmlns:p14="http://schemas.microsoft.com/office/powerpoint/2010/main" val="272939864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1024</Words>
  <Application>Microsoft Office PowerPoint</Application>
  <PresentationFormat>Panorámica</PresentationFormat>
  <Paragraphs>160</Paragraphs>
  <Slides>28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Retrospección</vt:lpstr>
      <vt:lpstr>TRABAJO FIN DE GRADO   ESTUDIO DEL EFECTO ISLA DE CALOR URBANA CON DATOS DE SATÉLITE (MODIS)</vt:lpstr>
      <vt:lpstr>Índice</vt:lpstr>
      <vt:lpstr>1. Introducción</vt:lpstr>
      <vt:lpstr>2. Metodología experimental</vt:lpstr>
      <vt:lpstr>2. Metodología experimental</vt:lpstr>
      <vt:lpstr>2. Metodología experimental</vt:lpstr>
      <vt:lpstr>2. Metodología experimental</vt:lpstr>
      <vt:lpstr>2. Metodología experimental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3. Resultados y discusión</vt:lpstr>
      <vt:lpstr>4. 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TRABAJO FIN DE GRADO   ESTUDIO DEL EFECTO ISLA DE CALOR URBANA CON DATOS DE SATÉLITE (MODIS)</dc:title>
  <dc:creator>japorma@alumni.uv.es</dc:creator>
  <cp:lastModifiedBy>japorma@alumni.uv.es</cp:lastModifiedBy>
  <cp:revision>59</cp:revision>
  <dcterms:created xsi:type="dcterms:W3CDTF">2020-05-25T14:10:14Z</dcterms:created>
  <dcterms:modified xsi:type="dcterms:W3CDTF">2020-07-14T10:06:35Z</dcterms:modified>
</cp:coreProperties>
</file>

<file path=docProps/thumbnail.jpeg>
</file>